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0"/>
  </p:notesMasterIdLst>
  <p:sldIdLst>
    <p:sldId id="256" r:id="rId3"/>
    <p:sldId id="257" r:id="rId4"/>
    <p:sldId id="258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65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3" d="100"/>
          <a:sy n="7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88F3-64DE-4E7D-9704-5E841DF23E61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24F90-DFD8-4D7B-8209-73CAD0AA8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6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 userDrawn="1"/>
        </p:nvSpPr>
        <p:spPr>
          <a:xfrm rot="167672">
            <a:off x="2698853" y="-42529"/>
            <a:ext cx="842113" cy="6868632"/>
          </a:xfrm>
          <a:custGeom>
            <a:avLst/>
            <a:gdLst>
              <a:gd name="connsiteX0" fmla="*/ 829339 w 829339"/>
              <a:gd name="connsiteY0" fmla="*/ 0 h 6804837"/>
              <a:gd name="connsiteX1" fmla="*/ 531628 w 829339"/>
              <a:gd name="connsiteY1" fmla="*/ 3211033 h 6804837"/>
              <a:gd name="connsiteX2" fmla="*/ 0 w 829339"/>
              <a:gd name="connsiteY2" fmla="*/ 6804837 h 6804837"/>
              <a:gd name="connsiteX3" fmla="*/ 0 w 829339"/>
              <a:gd name="connsiteY3" fmla="*/ 6804837 h 6804837"/>
              <a:gd name="connsiteX0" fmla="*/ 829339 w 906100"/>
              <a:gd name="connsiteY0" fmla="*/ 0 h 6804837"/>
              <a:gd name="connsiteX1" fmla="*/ 531628 w 906100"/>
              <a:gd name="connsiteY1" fmla="*/ 3211033 h 6804837"/>
              <a:gd name="connsiteX2" fmla="*/ 0 w 906100"/>
              <a:gd name="connsiteY2" fmla="*/ 6804837 h 6804837"/>
              <a:gd name="connsiteX3" fmla="*/ 0 w 906100"/>
              <a:gd name="connsiteY3" fmla="*/ 6804837 h 6804837"/>
              <a:gd name="connsiteX0" fmla="*/ 531628 w 558175"/>
              <a:gd name="connsiteY0" fmla="*/ 0 h 6751674"/>
              <a:gd name="connsiteX1" fmla="*/ 531628 w 558175"/>
              <a:gd name="connsiteY1" fmla="*/ 3157870 h 6751674"/>
              <a:gd name="connsiteX2" fmla="*/ 0 w 558175"/>
              <a:gd name="connsiteY2" fmla="*/ 6751674 h 6751674"/>
              <a:gd name="connsiteX3" fmla="*/ 0 w 558175"/>
              <a:gd name="connsiteY3" fmla="*/ 6751674 h 6751674"/>
              <a:gd name="connsiteX0" fmla="*/ 531628 w 558175"/>
              <a:gd name="connsiteY0" fmla="*/ 0 h 6751674"/>
              <a:gd name="connsiteX1" fmla="*/ 531628 w 558175"/>
              <a:gd name="connsiteY1" fmla="*/ 3157870 h 6751674"/>
              <a:gd name="connsiteX2" fmla="*/ 0 w 558175"/>
              <a:gd name="connsiteY2" fmla="*/ 6751674 h 6751674"/>
              <a:gd name="connsiteX3" fmla="*/ 0 w 558175"/>
              <a:gd name="connsiteY3" fmla="*/ 6751674 h 6751674"/>
              <a:gd name="connsiteX0" fmla="*/ 531628 w 531628"/>
              <a:gd name="connsiteY0" fmla="*/ 0 h 6751674"/>
              <a:gd name="connsiteX1" fmla="*/ 531628 w 531628"/>
              <a:gd name="connsiteY1" fmla="*/ 3157870 h 6751674"/>
              <a:gd name="connsiteX2" fmla="*/ 0 w 531628"/>
              <a:gd name="connsiteY2" fmla="*/ 6751674 h 6751674"/>
              <a:gd name="connsiteX3" fmla="*/ 0 w 531628"/>
              <a:gd name="connsiteY3" fmla="*/ 6751674 h 6751674"/>
              <a:gd name="connsiteX0" fmla="*/ 531628 w 531628"/>
              <a:gd name="connsiteY0" fmla="*/ 0 h 6751674"/>
              <a:gd name="connsiteX1" fmla="*/ 531628 w 531628"/>
              <a:gd name="connsiteY1" fmla="*/ 3157870 h 6751674"/>
              <a:gd name="connsiteX2" fmla="*/ 0 w 531628"/>
              <a:gd name="connsiteY2" fmla="*/ 6751674 h 6751674"/>
              <a:gd name="connsiteX3" fmla="*/ 0 w 531628"/>
              <a:gd name="connsiteY3" fmla="*/ 6751674 h 6751674"/>
              <a:gd name="connsiteX0" fmla="*/ 701749 w 701749"/>
              <a:gd name="connsiteY0" fmla="*/ 0 h 6751674"/>
              <a:gd name="connsiteX1" fmla="*/ 531628 w 701749"/>
              <a:gd name="connsiteY1" fmla="*/ 3157870 h 6751674"/>
              <a:gd name="connsiteX2" fmla="*/ 0 w 701749"/>
              <a:gd name="connsiteY2" fmla="*/ 6751674 h 6751674"/>
              <a:gd name="connsiteX3" fmla="*/ 0 w 701749"/>
              <a:gd name="connsiteY3" fmla="*/ 6751674 h 6751674"/>
              <a:gd name="connsiteX0" fmla="*/ 701749 w 701749"/>
              <a:gd name="connsiteY0" fmla="*/ 0 h 6751674"/>
              <a:gd name="connsiteX1" fmla="*/ 531628 w 701749"/>
              <a:gd name="connsiteY1" fmla="*/ 3157870 h 6751674"/>
              <a:gd name="connsiteX2" fmla="*/ 0 w 701749"/>
              <a:gd name="connsiteY2" fmla="*/ 6751674 h 6751674"/>
              <a:gd name="connsiteX3" fmla="*/ 0 w 701749"/>
              <a:gd name="connsiteY3" fmla="*/ 6751674 h 6751674"/>
              <a:gd name="connsiteX0" fmla="*/ 765545 w 765545"/>
              <a:gd name="connsiteY0" fmla="*/ 0 h 6868632"/>
              <a:gd name="connsiteX1" fmla="*/ 531628 w 765545"/>
              <a:gd name="connsiteY1" fmla="*/ 3274828 h 6868632"/>
              <a:gd name="connsiteX2" fmla="*/ 0 w 765545"/>
              <a:gd name="connsiteY2" fmla="*/ 6868632 h 6868632"/>
              <a:gd name="connsiteX3" fmla="*/ 0 w 765545"/>
              <a:gd name="connsiteY3" fmla="*/ 6868632 h 6868632"/>
              <a:gd name="connsiteX0" fmla="*/ 765545 w 842113"/>
              <a:gd name="connsiteY0" fmla="*/ 0 h 6868632"/>
              <a:gd name="connsiteX1" fmla="*/ 531628 w 842113"/>
              <a:gd name="connsiteY1" fmla="*/ 3274828 h 6868632"/>
              <a:gd name="connsiteX2" fmla="*/ 0 w 842113"/>
              <a:gd name="connsiteY2" fmla="*/ 6868632 h 6868632"/>
              <a:gd name="connsiteX3" fmla="*/ 0 w 842113"/>
              <a:gd name="connsiteY3" fmla="*/ 6868632 h 686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113" h="6868632">
                <a:moveTo>
                  <a:pt x="765545" y="0"/>
                </a:moveTo>
                <a:cubicBezTo>
                  <a:pt x="441252" y="464289"/>
                  <a:pt x="-262269" y="714154"/>
                  <a:pt x="531628" y="3274828"/>
                </a:cubicBezTo>
                <a:cubicBezTo>
                  <a:pt x="1463748" y="6090683"/>
                  <a:pt x="0" y="6868632"/>
                  <a:pt x="0" y="6868632"/>
                </a:cubicBezTo>
                <a:lnTo>
                  <a:pt x="0" y="6868632"/>
                </a:lnTo>
              </a:path>
            </a:pathLst>
          </a:custGeom>
          <a:ln w="38100">
            <a:solidFill>
              <a:schemeClr val="accent3">
                <a:lumMod val="50000"/>
              </a:schemeClr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 userDrawn="1"/>
        </p:nvSpPr>
        <p:spPr>
          <a:xfrm rot="189704">
            <a:off x="1976195" y="64026"/>
            <a:ext cx="1471695" cy="6858000"/>
          </a:xfrm>
          <a:custGeom>
            <a:avLst/>
            <a:gdLst>
              <a:gd name="connsiteX0" fmla="*/ 350874 w 350874"/>
              <a:gd name="connsiteY0" fmla="*/ 0 h 6858000"/>
              <a:gd name="connsiteX1" fmla="*/ 0 w 350874"/>
              <a:gd name="connsiteY1" fmla="*/ 6858000 h 6858000"/>
              <a:gd name="connsiteX2" fmla="*/ 350874 w 350874"/>
              <a:gd name="connsiteY2" fmla="*/ 0 h 6858000"/>
              <a:gd name="connsiteX0" fmla="*/ 981778 w 1393284"/>
              <a:gd name="connsiteY0" fmla="*/ 0 h 6859149"/>
              <a:gd name="connsiteX1" fmla="*/ 630904 w 1393284"/>
              <a:gd name="connsiteY1" fmla="*/ 6858000 h 6859149"/>
              <a:gd name="connsiteX2" fmla="*/ 981778 w 1393284"/>
              <a:gd name="connsiteY2" fmla="*/ 0 h 685914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132877 w 1773156"/>
              <a:gd name="connsiteY0" fmla="*/ 140562 h 6999465"/>
              <a:gd name="connsiteX1" fmla="*/ 782003 w 1773156"/>
              <a:gd name="connsiteY1" fmla="*/ 6998562 h 6999465"/>
              <a:gd name="connsiteX2" fmla="*/ 1132877 w 1773156"/>
              <a:gd name="connsiteY2" fmla="*/ 140562 h 6999465"/>
              <a:gd name="connsiteX0" fmla="*/ 1088002 w 1728281"/>
              <a:gd name="connsiteY0" fmla="*/ 88726 h 6947629"/>
              <a:gd name="connsiteX1" fmla="*/ 737128 w 1728281"/>
              <a:gd name="connsiteY1" fmla="*/ 6946726 h 6947629"/>
              <a:gd name="connsiteX2" fmla="*/ 1088002 w 1728281"/>
              <a:gd name="connsiteY2" fmla="*/ 88726 h 6947629"/>
              <a:gd name="connsiteX0" fmla="*/ 1085485 w 1722002"/>
              <a:gd name="connsiteY0" fmla="*/ 49 h 6858821"/>
              <a:gd name="connsiteX1" fmla="*/ 734611 w 1722002"/>
              <a:gd name="connsiteY1" fmla="*/ 6858049 h 6858821"/>
              <a:gd name="connsiteX2" fmla="*/ 1085485 w 1722002"/>
              <a:gd name="connsiteY2" fmla="*/ 49 h 6858821"/>
              <a:gd name="connsiteX0" fmla="*/ 1085485 w 1722002"/>
              <a:gd name="connsiteY0" fmla="*/ 49 h 6858821"/>
              <a:gd name="connsiteX1" fmla="*/ 734611 w 1722002"/>
              <a:gd name="connsiteY1" fmla="*/ 6858049 h 6858821"/>
              <a:gd name="connsiteX2" fmla="*/ 1085485 w 1722002"/>
              <a:gd name="connsiteY2" fmla="*/ 49 h 6858821"/>
              <a:gd name="connsiteX0" fmla="*/ 1085485 w 1625032"/>
              <a:gd name="connsiteY0" fmla="*/ 0 h 6858831"/>
              <a:gd name="connsiteX1" fmla="*/ 734611 w 1625032"/>
              <a:gd name="connsiteY1" fmla="*/ 6858000 h 6858831"/>
              <a:gd name="connsiteX2" fmla="*/ 1085485 w 1625032"/>
              <a:gd name="connsiteY2" fmla="*/ 0 h 6858831"/>
              <a:gd name="connsiteX0" fmla="*/ 1157562 w 1697109"/>
              <a:gd name="connsiteY0" fmla="*/ 0 h 6858831"/>
              <a:gd name="connsiteX1" fmla="*/ 806688 w 1697109"/>
              <a:gd name="connsiteY1" fmla="*/ 6858000 h 6858831"/>
              <a:gd name="connsiteX2" fmla="*/ 1157562 w 1697109"/>
              <a:gd name="connsiteY2" fmla="*/ 0 h 6858831"/>
              <a:gd name="connsiteX0" fmla="*/ 1404311 w 1943858"/>
              <a:gd name="connsiteY0" fmla="*/ 0 h 6858831"/>
              <a:gd name="connsiteX1" fmla="*/ 1053437 w 1943858"/>
              <a:gd name="connsiteY1" fmla="*/ 6858000 h 6858831"/>
              <a:gd name="connsiteX2" fmla="*/ 1404311 w 1943858"/>
              <a:gd name="connsiteY2" fmla="*/ 0 h 6858831"/>
              <a:gd name="connsiteX0" fmla="*/ 1404311 w 1943858"/>
              <a:gd name="connsiteY0" fmla="*/ 0 h 6858831"/>
              <a:gd name="connsiteX1" fmla="*/ 1053437 w 1943858"/>
              <a:gd name="connsiteY1" fmla="*/ 6858000 h 6858831"/>
              <a:gd name="connsiteX2" fmla="*/ 1404311 w 1943858"/>
              <a:gd name="connsiteY2" fmla="*/ 0 h 6858831"/>
              <a:gd name="connsiteX0" fmla="*/ 531348 w 1070895"/>
              <a:gd name="connsiteY0" fmla="*/ 0 h 6858831"/>
              <a:gd name="connsiteX1" fmla="*/ 180474 w 1070895"/>
              <a:gd name="connsiteY1" fmla="*/ 6858000 h 6858831"/>
              <a:gd name="connsiteX2" fmla="*/ 531348 w 1070895"/>
              <a:gd name="connsiteY2" fmla="*/ 0 h 6858831"/>
              <a:gd name="connsiteX0" fmla="*/ 884142 w 1423689"/>
              <a:gd name="connsiteY0" fmla="*/ 0 h 6858831"/>
              <a:gd name="connsiteX1" fmla="*/ 533268 w 1423689"/>
              <a:gd name="connsiteY1" fmla="*/ 6858000 h 6858831"/>
              <a:gd name="connsiteX2" fmla="*/ 884142 w 1423689"/>
              <a:gd name="connsiteY2" fmla="*/ 0 h 6858831"/>
              <a:gd name="connsiteX0" fmla="*/ 853263 w 1392810"/>
              <a:gd name="connsiteY0" fmla="*/ 0 h 6858831"/>
              <a:gd name="connsiteX1" fmla="*/ 502389 w 1392810"/>
              <a:gd name="connsiteY1" fmla="*/ 6858000 h 6858831"/>
              <a:gd name="connsiteX2" fmla="*/ 853263 w 1392810"/>
              <a:gd name="connsiteY2" fmla="*/ 0 h 6858831"/>
              <a:gd name="connsiteX0" fmla="*/ 925239 w 1464786"/>
              <a:gd name="connsiteY0" fmla="*/ 0 h 6858831"/>
              <a:gd name="connsiteX1" fmla="*/ 574365 w 1464786"/>
              <a:gd name="connsiteY1" fmla="*/ 6858000 h 6858831"/>
              <a:gd name="connsiteX2" fmla="*/ 925239 w 1464786"/>
              <a:gd name="connsiteY2" fmla="*/ 0 h 6858831"/>
              <a:gd name="connsiteX0" fmla="*/ 925239 w 1097863"/>
              <a:gd name="connsiteY0" fmla="*/ 0 h 6859035"/>
              <a:gd name="connsiteX1" fmla="*/ 574365 w 1097863"/>
              <a:gd name="connsiteY1" fmla="*/ 6858000 h 6859035"/>
              <a:gd name="connsiteX2" fmla="*/ 925239 w 1097863"/>
              <a:gd name="connsiteY2" fmla="*/ 0 h 6859035"/>
              <a:gd name="connsiteX0" fmla="*/ 925239 w 1198039"/>
              <a:gd name="connsiteY0" fmla="*/ 0 h 6858000"/>
              <a:gd name="connsiteX1" fmla="*/ 574365 w 1198039"/>
              <a:gd name="connsiteY1" fmla="*/ 6858000 h 6858000"/>
              <a:gd name="connsiteX2" fmla="*/ 925239 w 1198039"/>
              <a:gd name="connsiteY2" fmla="*/ 0 h 6858000"/>
              <a:gd name="connsiteX0" fmla="*/ 925239 w 1193849"/>
              <a:gd name="connsiteY0" fmla="*/ 0 h 6858000"/>
              <a:gd name="connsiteX1" fmla="*/ 574365 w 1193849"/>
              <a:gd name="connsiteY1" fmla="*/ 6858000 h 6858000"/>
              <a:gd name="connsiteX2" fmla="*/ 925239 w 1193849"/>
              <a:gd name="connsiteY2" fmla="*/ 0 h 6858000"/>
              <a:gd name="connsiteX0" fmla="*/ 925239 w 1345409"/>
              <a:gd name="connsiteY0" fmla="*/ 0 h 6858000"/>
              <a:gd name="connsiteX1" fmla="*/ 574365 w 1345409"/>
              <a:gd name="connsiteY1" fmla="*/ 6858000 h 6858000"/>
              <a:gd name="connsiteX2" fmla="*/ 925239 w 1345409"/>
              <a:gd name="connsiteY2" fmla="*/ 0 h 6858000"/>
              <a:gd name="connsiteX0" fmla="*/ 925239 w 1327679"/>
              <a:gd name="connsiteY0" fmla="*/ 0 h 6858000"/>
              <a:gd name="connsiteX1" fmla="*/ 574365 w 1327679"/>
              <a:gd name="connsiteY1" fmla="*/ 6858000 h 6858000"/>
              <a:gd name="connsiteX2" fmla="*/ 925239 w 1327679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7679" h="6858000">
                <a:moveTo>
                  <a:pt x="925239" y="0"/>
                </a:moveTo>
                <a:cubicBezTo>
                  <a:pt x="-967356" y="2498651"/>
                  <a:pt x="2860365" y="4901609"/>
                  <a:pt x="574365" y="6858000"/>
                </a:cubicBezTo>
                <a:cubicBezTo>
                  <a:pt x="2520123" y="4444409"/>
                  <a:pt x="-1786063" y="2870791"/>
                  <a:pt x="925239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 userDrawn="1"/>
        </p:nvSpPr>
        <p:spPr>
          <a:xfrm>
            <a:off x="1367830" y="-20782"/>
            <a:ext cx="1764010" cy="6889173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" fmla="*/ 1418094 w 1418094"/>
              <a:gd name="connsiteY0" fmla="*/ 10391 h 6889173"/>
              <a:gd name="connsiteX1" fmla="*/ 1324575 w 1418094"/>
              <a:gd name="connsiteY1" fmla="*/ 0 h 6889173"/>
              <a:gd name="connsiteX2" fmla="*/ 316657 w 1418094"/>
              <a:gd name="connsiteY2" fmla="*/ 5081155 h 6889173"/>
              <a:gd name="connsiteX3" fmla="*/ 929721 w 1418094"/>
              <a:gd name="connsiteY3" fmla="*/ 6889173 h 6889173"/>
              <a:gd name="connsiteX4" fmla="*/ 981675 w 1418094"/>
              <a:gd name="connsiteY4" fmla="*/ 6889173 h 6889173"/>
              <a:gd name="connsiteX5" fmla="*/ 784248 w 1418094"/>
              <a:gd name="connsiteY5" fmla="*/ 4073237 h 6889173"/>
              <a:gd name="connsiteX6" fmla="*/ 1418094 w 1418094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8296" h="6889173">
                <a:moveTo>
                  <a:pt x="1543718" y="10391"/>
                </a:moveTo>
                <a:lnTo>
                  <a:pt x="1450199" y="0"/>
                </a:lnTo>
                <a:cubicBezTo>
                  <a:pt x="303735" y="1423554"/>
                  <a:pt x="-562173" y="3834246"/>
                  <a:pt x="442281" y="5081155"/>
                </a:cubicBezTo>
                <a:cubicBezTo>
                  <a:pt x="1467518" y="6182591"/>
                  <a:pt x="1713435" y="6057900"/>
                  <a:pt x="1055345" y="6889173"/>
                </a:cubicBezTo>
                <a:lnTo>
                  <a:pt x="1107299" y="6889173"/>
                </a:lnTo>
                <a:cubicBezTo>
                  <a:pt x="1862372" y="6096001"/>
                  <a:pt x="1910862" y="5739246"/>
                  <a:pt x="909872" y="4073237"/>
                </a:cubicBezTo>
                <a:cubicBezTo>
                  <a:pt x="102845" y="2635828"/>
                  <a:pt x="636246" y="1042555"/>
                  <a:pt x="1543718" y="10391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1259632" y="-13855"/>
            <a:ext cx="1726742" cy="7034646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" fmla="*/ 1418094 w 1418094"/>
              <a:gd name="connsiteY0" fmla="*/ 10391 h 6889173"/>
              <a:gd name="connsiteX1" fmla="*/ 1324575 w 1418094"/>
              <a:gd name="connsiteY1" fmla="*/ 0 h 6889173"/>
              <a:gd name="connsiteX2" fmla="*/ 316657 w 1418094"/>
              <a:gd name="connsiteY2" fmla="*/ 5081155 h 6889173"/>
              <a:gd name="connsiteX3" fmla="*/ 929721 w 1418094"/>
              <a:gd name="connsiteY3" fmla="*/ 6889173 h 6889173"/>
              <a:gd name="connsiteX4" fmla="*/ 981675 w 1418094"/>
              <a:gd name="connsiteY4" fmla="*/ 6889173 h 6889173"/>
              <a:gd name="connsiteX5" fmla="*/ 784248 w 1418094"/>
              <a:gd name="connsiteY5" fmla="*/ 4073237 h 6889173"/>
              <a:gd name="connsiteX6" fmla="*/ 1418094 w 1418094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926976 w 1926976"/>
              <a:gd name="connsiteY0" fmla="*/ 0 h 7034646"/>
              <a:gd name="connsiteX1" fmla="*/ 1450199 w 1926976"/>
              <a:gd name="connsiteY1" fmla="*/ 145473 h 7034646"/>
              <a:gd name="connsiteX2" fmla="*/ 442281 w 1926976"/>
              <a:gd name="connsiteY2" fmla="*/ 5226628 h 7034646"/>
              <a:gd name="connsiteX3" fmla="*/ 1055345 w 1926976"/>
              <a:gd name="connsiteY3" fmla="*/ 7034646 h 7034646"/>
              <a:gd name="connsiteX4" fmla="*/ 1107299 w 1926976"/>
              <a:gd name="connsiteY4" fmla="*/ 7034646 h 7034646"/>
              <a:gd name="connsiteX5" fmla="*/ 909872 w 1926976"/>
              <a:gd name="connsiteY5" fmla="*/ 4218710 h 7034646"/>
              <a:gd name="connsiteX6" fmla="*/ 1926976 w 1926976"/>
              <a:gd name="connsiteY6" fmla="*/ 0 h 7034646"/>
              <a:gd name="connsiteX0" fmla="*/ 1862534 w 1862534"/>
              <a:gd name="connsiteY0" fmla="*/ 0 h 7034646"/>
              <a:gd name="connsiteX1" fmla="*/ 1710051 w 1862534"/>
              <a:gd name="connsiteY1" fmla="*/ 10391 h 7034646"/>
              <a:gd name="connsiteX2" fmla="*/ 377839 w 1862534"/>
              <a:gd name="connsiteY2" fmla="*/ 5226628 h 7034646"/>
              <a:gd name="connsiteX3" fmla="*/ 990903 w 1862534"/>
              <a:gd name="connsiteY3" fmla="*/ 7034646 h 7034646"/>
              <a:gd name="connsiteX4" fmla="*/ 1042857 w 1862534"/>
              <a:gd name="connsiteY4" fmla="*/ 7034646 h 7034646"/>
              <a:gd name="connsiteX5" fmla="*/ 845430 w 1862534"/>
              <a:gd name="connsiteY5" fmla="*/ 4218710 h 7034646"/>
              <a:gd name="connsiteX6" fmla="*/ 1862534 w 1862534"/>
              <a:gd name="connsiteY6" fmla="*/ 0 h 7034646"/>
              <a:gd name="connsiteX0" fmla="*/ 1542590 w 1542590"/>
              <a:gd name="connsiteY0" fmla="*/ 0 h 7034646"/>
              <a:gd name="connsiteX1" fmla="*/ 1390107 w 1542590"/>
              <a:gd name="connsiteY1" fmla="*/ 10391 h 7034646"/>
              <a:gd name="connsiteX2" fmla="*/ 460806 w 1542590"/>
              <a:gd name="connsiteY2" fmla="*/ 4312228 h 7034646"/>
              <a:gd name="connsiteX3" fmla="*/ 670959 w 1542590"/>
              <a:gd name="connsiteY3" fmla="*/ 7034646 h 7034646"/>
              <a:gd name="connsiteX4" fmla="*/ 722913 w 1542590"/>
              <a:gd name="connsiteY4" fmla="*/ 7034646 h 7034646"/>
              <a:gd name="connsiteX5" fmla="*/ 525486 w 1542590"/>
              <a:gd name="connsiteY5" fmla="*/ 4218710 h 7034646"/>
              <a:gd name="connsiteX6" fmla="*/ 1542590 w 1542590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585578 w 1602682"/>
              <a:gd name="connsiteY5" fmla="*/ 4218710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2085826"/>
              <a:gd name="connsiteY0" fmla="*/ 0 h 7034646"/>
              <a:gd name="connsiteX1" fmla="*/ 1450199 w 2085826"/>
              <a:gd name="connsiteY1" fmla="*/ 10391 h 7034646"/>
              <a:gd name="connsiteX2" fmla="*/ 442281 w 2085826"/>
              <a:gd name="connsiteY2" fmla="*/ 5185065 h 7034646"/>
              <a:gd name="connsiteX3" fmla="*/ 731051 w 2085826"/>
              <a:gd name="connsiteY3" fmla="*/ 7034646 h 7034646"/>
              <a:gd name="connsiteX4" fmla="*/ 783005 w 2085826"/>
              <a:gd name="connsiteY4" fmla="*/ 7034646 h 7034646"/>
              <a:gd name="connsiteX5" fmla="*/ 1185032 w 2085826"/>
              <a:gd name="connsiteY5" fmla="*/ 5673438 h 7034646"/>
              <a:gd name="connsiteX6" fmla="*/ 1602682 w 2085826"/>
              <a:gd name="connsiteY6" fmla="*/ 0 h 7034646"/>
              <a:gd name="connsiteX0" fmla="*/ 1602682 w 2085826"/>
              <a:gd name="connsiteY0" fmla="*/ 0 h 7034646"/>
              <a:gd name="connsiteX1" fmla="*/ 1450199 w 2085826"/>
              <a:gd name="connsiteY1" fmla="*/ 10391 h 7034646"/>
              <a:gd name="connsiteX2" fmla="*/ 442281 w 2085826"/>
              <a:gd name="connsiteY2" fmla="*/ 5185065 h 7034646"/>
              <a:gd name="connsiteX3" fmla="*/ 731051 w 2085826"/>
              <a:gd name="connsiteY3" fmla="*/ 7034646 h 7034646"/>
              <a:gd name="connsiteX4" fmla="*/ 783005 w 2085826"/>
              <a:gd name="connsiteY4" fmla="*/ 7034646 h 7034646"/>
              <a:gd name="connsiteX5" fmla="*/ 1185032 w 2085826"/>
              <a:gd name="connsiteY5" fmla="*/ 5673438 h 7034646"/>
              <a:gd name="connsiteX6" fmla="*/ 1602682 w 2085826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1185032 w 1602682"/>
              <a:gd name="connsiteY5" fmla="*/ 5673438 h 7034646"/>
              <a:gd name="connsiteX6" fmla="*/ 1602682 w 1602682"/>
              <a:gd name="connsiteY6" fmla="*/ 0 h 7034646"/>
              <a:gd name="connsiteX0" fmla="*/ 1602682 w 1633050"/>
              <a:gd name="connsiteY0" fmla="*/ 0 h 7034646"/>
              <a:gd name="connsiteX1" fmla="*/ 1450199 w 1633050"/>
              <a:gd name="connsiteY1" fmla="*/ 10391 h 7034646"/>
              <a:gd name="connsiteX2" fmla="*/ 442281 w 1633050"/>
              <a:gd name="connsiteY2" fmla="*/ 5185065 h 7034646"/>
              <a:gd name="connsiteX3" fmla="*/ 731051 w 1633050"/>
              <a:gd name="connsiteY3" fmla="*/ 7034646 h 7034646"/>
              <a:gd name="connsiteX4" fmla="*/ 783005 w 1633050"/>
              <a:gd name="connsiteY4" fmla="*/ 7034646 h 7034646"/>
              <a:gd name="connsiteX5" fmla="*/ 1185032 w 1633050"/>
              <a:gd name="connsiteY5" fmla="*/ 5673438 h 7034646"/>
              <a:gd name="connsiteX6" fmla="*/ 1602682 w 1633050"/>
              <a:gd name="connsiteY6" fmla="*/ 0 h 703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050" h="7034646">
                <a:moveTo>
                  <a:pt x="1602682" y="0"/>
                </a:moveTo>
                <a:lnTo>
                  <a:pt x="1450199" y="10391"/>
                </a:lnTo>
                <a:cubicBezTo>
                  <a:pt x="303735" y="1433945"/>
                  <a:pt x="-562173" y="3938156"/>
                  <a:pt x="442281" y="5185065"/>
                </a:cubicBezTo>
                <a:cubicBezTo>
                  <a:pt x="1467518" y="6286501"/>
                  <a:pt x="1389141" y="6203373"/>
                  <a:pt x="731051" y="7034646"/>
                </a:cubicBezTo>
                <a:lnTo>
                  <a:pt x="783005" y="7034646"/>
                </a:lnTo>
                <a:cubicBezTo>
                  <a:pt x="1066676" y="6771410"/>
                  <a:pt x="2276283" y="6473537"/>
                  <a:pt x="1185032" y="5673438"/>
                </a:cubicBezTo>
                <a:cubicBezTo>
                  <a:pt x="-850384" y="3893129"/>
                  <a:pt x="695210" y="1032164"/>
                  <a:pt x="160268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>
            <a:off x="0" y="0"/>
            <a:ext cx="2795155" cy="6878782"/>
          </a:xfrm>
          <a:custGeom>
            <a:avLst/>
            <a:gdLst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22318 w 2795155"/>
              <a:gd name="connsiteY4" fmla="*/ 5288973 h 6878782"/>
              <a:gd name="connsiteX5" fmla="*/ 2795155 w 2795155"/>
              <a:gd name="connsiteY5" fmla="*/ 0 h 687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5155" h="6878782">
                <a:moveTo>
                  <a:pt x="2795155" y="0"/>
                </a:moveTo>
                <a:lnTo>
                  <a:pt x="0" y="0"/>
                </a:lnTo>
                <a:lnTo>
                  <a:pt x="0" y="6858000"/>
                </a:lnTo>
                <a:lnTo>
                  <a:pt x="2337955" y="6878782"/>
                </a:lnTo>
                <a:cubicBezTo>
                  <a:pt x="3141519" y="6255328"/>
                  <a:pt x="2635827" y="5912427"/>
                  <a:pt x="1922318" y="5288973"/>
                </a:cubicBezTo>
                <a:cubicBezTo>
                  <a:pt x="606137" y="4201392"/>
                  <a:pt x="1575955" y="1409700"/>
                  <a:pt x="2795155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3111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1340768"/>
            <a:ext cx="4030216" cy="1373043"/>
          </a:xfrm>
        </p:spPr>
        <p:txBody>
          <a:bodyPr/>
          <a:lstStyle>
            <a:lvl1pPr>
              <a:defRPr b="1" cap="none" spc="300">
                <a:ln w="11430" cmpd="sng">
                  <a:noFill/>
                  <a:prstDash val="solid"/>
                  <a:miter lim="800000"/>
                </a:ln>
                <a:gradFill>
                  <a:gsLst>
                    <a:gs pos="53000">
                      <a:schemeClr val="accent3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383899"/>
            <a:ext cx="4049037" cy="1849617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84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8" name="Полилиния 7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Полилиния 21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Полилиния 19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" name="Группа 12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5" name="Полилиния 14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44624"/>
            <a:ext cx="6060035" cy="122413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48" y="2231840"/>
            <a:ext cx="8229600" cy="4234233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27" name="Группа 26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8" name="Овал 27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stCxn id="29" idx="0"/>
              <a:endCxn id="29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41" name="Овал 40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>
              <a:stCxn id="42" idx="0"/>
              <a:endCxn id="42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Овал 43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54" name="Овал 53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единительная линия 55"/>
            <p:cNvCxnSpPr>
              <a:stCxn id="55" idx="0"/>
              <a:endCxn id="55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14096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89897" y="-27384"/>
            <a:ext cx="9298389" cy="8086773"/>
            <a:chOff x="-89897" y="0"/>
            <a:chExt cx="9298389" cy="8086773"/>
          </a:xfrm>
        </p:grpSpPr>
        <p:sp>
          <p:nvSpPr>
            <p:cNvPr id="8" name="Полилиния 7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Группа 13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6" name="Полилиния 15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Полилиния 11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470" y="5447383"/>
            <a:ext cx="6249293" cy="1362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260649"/>
            <a:ext cx="6884924" cy="170115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marL="0" lvl="0" indent="0" algn="ctr">
              <a:buNone/>
            </a:pPr>
            <a:r>
              <a:rPr lang="ru-RU" smtClean="0"/>
              <a:t>Образец текста</a:t>
            </a:r>
          </a:p>
        </p:txBody>
      </p:sp>
      <p:grpSp>
        <p:nvGrpSpPr>
          <p:cNvPr id="21" name="Группа 20"/>
          <p:cNvGrpSpPr/>
          <p:nvPr userDrawn="1"/>
        </p:nvGrpSpPr>
        <p:grpSpPr>
          <a:xfrm rot="4495045">
            <a:off x="7750986" y="2100643"/>
            <a:ext cx="307901" cy="450659"/>
            <a:chOff x="2857488" y="4883951"/>
            <a:chExt cx="571504" cy="903297"/>
          </a:xfrm>
        </p:grpSpPr>
        <p:sp>
          <p:nvSpPr>
            <p:cNvPr id="22" name="Овал 21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единительная линия 23"/>
            <p:cNvCxnSpPr>
              <a:stCxn id="23" idx="0"/>
              <a:endCxn id="23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 userDrawn="1"/>
        </p:nvGrpSpPr>
        <p:grpSpPr>
          <a:xfrm rot="13759740">
            <a:off x="6442905" y="4835439"/>
            <a:ext cx="307901" cy="450659"/>
            <a:chOff x="2857488" y="4883951"/>
            <a:chExt cx="571504" cy="903297"/>
          </a:xfrm>
        </p:grpSpPr>
        <p:sp>
          <p:nvSpPr>
            <p:cNvPr id="35" name="Овал 34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единительная линия 36"/>
            <p:cNvCxnSpPr>
              <a:stCxn id="36" idx="0"/>
              <a:endCxn id="36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 userDrawn="1"/>
        </p:nvGrpSpPr>
        <p:grpSpPr>
          <a:xfrm rot="16758158">
            <a:off x="1276616" y="130200"/>
            <a:ext cx="307901" cy="450659"/>
            <a:chOff x="2857488" y="4883951"/>
            <a:chExt cx="571504" cy="903297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8" name="Овал 47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единительная линия 49"/>
            <p:cNvCxnSpPr>
              <a:stCxn id="49" idx="0"/>
              <a:endCxn id="49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78457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9" name="Полилиния 8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Полилиния 22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олилиния 20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Группа 13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6" name="Полилиния 15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116632"/>
            <a:ext cx="5916019" cy="122413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1" y="2348880"/>
            <a:ext cx="4038600" cy="4156529"/>
          </a:xfr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4947" y="2361713"/>
            <a:ext cx="4038600" cy="4104360"/>
          </a:xfrm>
          <a:solidFill>
            <a:schemeClr val="bg1">
              <a:alpha val="6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25" name="Группа 24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6" name="Овал 2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/>
            <p:cNvCxnSpPr>
              <a:stCxn id="27" idx="0"/>
              <a:endCxn id="2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39" name="Овал 3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>
              <a:stCxn id="40" idx="0"/>
              <a:endCxn id="4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Овал 4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52" name="Овал 51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4" name="Прямая соединительная линия 53"/>
            <p:cNvCxnSpPr>
              <a:stCxn id="53" idx="0"/>
              <a:endCxn id="53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03834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-26242" y="-1220213"/>
            <a:ext cx="9180633" cy="10084136"/>
            <a:chOff x="-26242" y="-1220213"/>
            <a:chExt cx="9180633" cy="10084136"/>
          </a:xfrm>
        </p:grpSpPr>
        <p:sp>
          <p:nvSpPr>
            <p:cNvPr id="6" name="Полилиния 5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Полилиния 19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Полилиния 17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Группа 10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3" name="Полилиния 12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 userDrawn="1"/>
        </p:nvGrpSpPr>
        <p:grpSpPr>
          <a:xfrm rot="7987570">
            <a:off x="2709199" y="6420659"/>
            <a:ext cx="307901" cy="450659"/>
            <a:chOff x="2857488" y="4883951"/>
            <a:chExt cx="571504" cy="903297"/>
          </a:xfrm>
        </p:grpSpPr>
        <p:sp>
          <p:nvSpPr>
            <p:cNvPr id="23" name="Овал 22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единительная линия 24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 rot="13759740">
            <a:off x="128706" y="6346842"/>
            <a:ext cx="307901" cy="450659"/>
            <a:chOff x="2857488" y="4883951"/>
            <a:chExt cx="571504" cy="903297"/>
          </a:xfrm>
        </p:grpSpPr>
        <p:sp>
          <p:nvSpPr>
            <p:cNvPr id="36" name="Овал 3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 userDrawn="1"/>
        </p:nvGrpSpPr>
        <p:grpSpPr>
          <a:xfrm rot="4965394">
            <a:off x="8589021" y="104103"/>
            <a:ext cx="307901" cy="450659"/>
            <a:chOff x="2857488" y="4883951"/>
            <a:chExt cx="571504" cy="903297"/>
          </a:xfrm>
        </p:grpSpPr>
        <p:sp>
          <p:nvSpPr>
            <p:cNvPr id="49" name="Овал 4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единительная линия 50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92644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-89897" y="-27384"/>
            <a:ext cx="9298389" cy="8086773"/>
            <a:chOff x="-89897" y="0"/>
            <a:chExt cx="9298389" cy="8086773"/>
          </a:xfrm>
        </p:grpSpPr>
        <p:sp>
          <p:nvSpPr>
            <p:cNvPr id="9" name="Полилиния 8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5" name="Группа 14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20" name="Полилиния 19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1" name="Полилиния 20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Полилиния 12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" y="5568676"/>
            <a:ext cx="6132883" cy="10286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528" y="32231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68" y="332656"/>
            <a:ext cx="2872691" cy="4139935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 userDrawn="1"/>
        </p:nvGrpSpPr>
        <p:grpSpPr>
          <a:xfrm rot="7987570">
            <a:off x="7841083" y="4568725"/>
            <a:ext cx="307901" cy="450659"/>
            <a:chOff x="2857488" y="4883951"/>
            <a:chExt cx="571504" cy="903297"/>
          </a:xfrm>
        </p:grpSpPr>
        <p:sp>
          <p:nvSpPr>
            <p:cNvPr id="23" name="Овал 22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единительная линия 24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 userDrawn="1"/>
        </p:nvGrpSpPr>
        <p:grpSpPr>
          <a:xfrm rot="13759740">
            <a:off x="6215520" y="5070422"/>
            <a:ext cx="307901" cy="450659"/>
            <a:chOff x="2857488" y="4883951"/>
            <a:chExt cx="571504" cy="903297"/>
          </a:xfrm>
        </p:grpSpPr>
        <p:sp>
          <p:nvSpPr>
            <p:cNvPr id="36" name="Овал 35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 userDrawn="1"/>
        </p:nvGrpSpPr>
        <p:grpSpPr>
          <a:xfrm rot="4965394">
            <a:off x="8607831" y="6294716"/>
            <a:ext cx="307901" cy="450659"/>
            <a:chOff x="2857488" y="4883951"/>
            <a:chExt cx="571504" cy="903297"/>
          </a:xfrm>
        </p:grpSpPr>
        <p:sp>
          <p:nvSpPr>
            <p:cNvPr id="49" name="Овал 48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единительная линия 50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96731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99000">
              <a:schemeClr val="accent3">
                <a:lumMod val="86000"/>
                <a:lumOff val="14000"/>
              </a:schemeClr>
            </a:gs>
          </a:gsLst>
          <a:lin ang="21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5292F-CDC4-4C2A-91D3-FE4AEA0F8F35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74FA0-DE96-4D37-9B96-70834AE17C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875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2505">
            <a:off x="1077665" y="3479865"/>
            <a:ext cx="4175069" cy="313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404664"/>
            <a:ext cx="7416824" cy="3888432"/>
          </a:xfrm>
        </p:spPr>
        <p:txBody>
          <a:bodyPr>
            <a:normAutofit/>
          </a:bodyPr>
          <a:lstStyle/>
          <a:p>
            <a: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Муниципальное бюджетное </a:t>
            </a:r>
            <a:b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дошкольное образовательное</a:t>
            </a:r>
            <a:b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 учреждение детский сад « Светлячок»</a:t>
            </a:r>
            <a:b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r>
              <a:rPr lang="ru-RU" sz="1600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/>
            </a:r>
            <a:br>
              <a:rPr lang="ru-RU" sz="1600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</a:br>
            <a:r>
              <a:rPr lang="ru-RU" sz="1600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/>
            </a:r>
            <a:br>
              <a:rPr lang="ru-RU" sz="1600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</a:br>
            <a:r>
              <a:rPr lang="ru-RU" sz="3200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>Детские исследовательские проекты в системе экологической работы с детьми </a:t>
            </a:r>
            <a:r>
              <a:rPr lang="ru-RU" sz="3200" spc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>дошкольного </a:t>
            </a:r>
            <a:r>
              <a:rPr lang="ru-RU" sz="3200" spc="0" smtClean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>возраста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176" y="5517232"/>
            <a:ext cx="2880320" cy="1080120"/>
          </a:xfrm>
        </p:spPr>
        <p:txBody>
          <a:bodyPr>
            <a:normAutofit lnSpcReduction="10000"/>
          </a:bodyPr>
          <a:lstStyle/>
          <a:p>
            <a:pPr lvl="0" algn="l">
              <a:spcBef>
                <a:spcPts val="0"/>
              </a:spcBef>
            </a:pPr>
            <a:r>
              <a:rPr lang="ru-RU" sz="1800" b="1" dirty="0">
                <a:ln>
                  <a:noFill/>
                </a:ln>
                <a:solidFill>
                  <a:srgbClr val="FF0000"/>
                </a:solidFill>
                <a:latin typeface="Garamond" panose="02020404030301010803" pitchFamily="18" charset="0"/>
              </a:rPr>
              <a:t>Выполнила: воспитатель  высшей категории Кокарева Надежда Вячеславовна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972" y="980728"/>
            <a:ext cx="952500" cy="9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28575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6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60" t="18900" r="5999" b="14952"/>
          <a:stretch/>
        </p:blipFill>
        <p:spPr>
          <a:xfrm>
            <a:off x="323528" y="409223"/>
            <a:ext cx="3528392" cy="252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83"/>
          <a:stretch/>
        </p:blipFill>
        <p:spPr>
          <a:xfrm>
            <a:off x="5096411" y="4327761"/>
            <a:ext cx="3762763" cy="242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27" b="12474"/>
          <a:stretch/>
        </p:blipFill>
        <p:spPr>
          <a:xfrm>
            <a:off x="4919649" y="918012"/>
            <a:ext cx="4116288" cy="226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-57556"/>
            <a:ext cx="856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Второй уровень развития проектной деятельности (Детские исследовательские проекты)</a:t>
            </a:r>
            <a:endParaRPr lang="ru-RU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61663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«Змеи средней полосы России»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502749"/>
            <a:ext cx="447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«У какой птицы птенцы плавают на спине у мамы?»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5" y="345616"/>
            <a:ext cx="181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«Жизнь ежей»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30377"/>
            <a:ext cx="3755461" cy="2816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47" t="15686" r="10294" b="13726"/>
          <a:stretch/>
        </p:blipFill>
        <p:spPr>
          <a:xfrm>
            <a:off x="1991265" y="2422474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4606" y="3448228"/>
            <a:ext cx="188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«Оляпка»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5461" y="2204864"/>
            <a:ext cx="116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«Белка-летяга»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8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98884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005064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Сказка  «Гуси-Лебеди»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-10868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Выступление на зональном семинаре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6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47647" y="1521619"/>
            <a:ext cx="3751064" cy="281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1" t="19551" r="2960" b="9051"/>
          <a:stretch/>
        </p:blipFill>
        <p:spPr>
          <a:xfrm>
            <a:off x="0" y="159921"/>
            <a:ext cx="2786727" cy="203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579" y="1391143"/>
            <a:ext cx="3563650" cy="2674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0043" y="3789040"/>
            <a:ext cx="3789362" cy="284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581128"/>
            <a:ext cx="2922666" cy="219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913196" y="159921"/>
            <a:ext cx="3019966" cy="82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ГБОУ ДОД «Центр развития творчества детей и юношества Нижегородской области» </a:t>
            </a:r>
            <a:endParaRPr lang="ru-RU" sz="16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78118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Показ опытов ребятам в группе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284" y="41385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Выступление на районом фестивале «Я исследователь»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-7329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Исследовательский проект «Секреты электричества»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778" y="865368"/>
            <a:ext cx="4373012" cy="291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360" y="2073987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9552" y="707886"/>
            <a:ext cx="5544616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Исследовательская работа «Удивительное 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</a:t>
            </a: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Третий уровень развития проектной деятельности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Выступление на районном фестивале «Я исследователь»</a:t>
            </a:r>
            <a:endParaRPr lang="ru-RU" sz="20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60" t="16667" r="5185" b="11111"/>
          <a:stretch/>
        </p:blipFill>
        <p:spPr>
          <a:xfrm>
            <a:off x="3239852" y="2539245"/>
            <a:ext cx="451988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1186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474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9" t="15351" r="-1" b="18501"/>
          <a:stretch/>
        </p:blipFill>
        <p:spPr>
          <a:xfrm>
            <a:off x="89756" y="391814"/>
            <a:ext cx="4608512" cy="238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76470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60" t="12201" r="11360" b="18501"/>
          <a:stretch/>
        </p:blipFill>
        <p:spPr>
          <a:xfrm>
            <a:off x="5234255" y="3861048"/>
            <a:ext cx="292396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260648"/>
            <a:ext cx="333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Плакат «Правила поведения при встрече с собакой»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354563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Буклеты «Как стать собаке другом»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-4547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Выступление на районном этапе фестиваля «Я познаю мир»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41" t="9051" r="50000" b="16400"/>
          <a:stretch/>
        </p:blipFill>
        <p:spPr>
          <a:xfrm>
            <a:off x="971600" y="2780928"/>
            <a:ext cx="273326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6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3932261" cy="295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564904"/>
            <a:ext cx="3706689" cy="2780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221088"/>
            <a:ext cx="3426249" cy="2566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8024" y="980728"/>
            <a:ext cx="3816424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 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«Муха-Цокотуха»</a:t>
            </a:r>
            <a:endParaRPr lang="ru-RU" sz="1600" b="1" dirty="0">
              <a:solidFill>
                <a:srgbClr val="00206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nstantia" panose="02030602050306030303" pitchFamily="18" charset="0"/>
              </a:rPr>
              <a:t>Выступление на районном МО воспитателей и проблемной группы по экологии </a:t>
            </a:r>
          </a:p>
        </p:txBody>
      </p:sp>
    </p:spTree>
    <p:extLst>
      <p:ext uri="{BB962C8B-B14F-4D97-AF65-F5344CB8AC3E}">
        <p14:creationId xmlns:p14="http://schemas.microsoft.com/office/powerpoint/2010/main" xmlns="" val="13174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35" y="567770"/>
            <a:ext cx="4066384" cy="31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3" r="5389" b="13920"/>
          <a:stretch/>
        </p:blipFill>
        <p:spPr>
          <a:xfrm>
            <a:off x="2267744" y="1507390"/>
            <a:ext cx="3672408" cy="273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4766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Экспериментирование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3016" y="1241503"/>
            <a:ext cx="289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Экологическая газета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2059" t="4478" r="9985" b="11155"/>
          <a:stretch/>
        </p:blipFill>
        <p:spPr>
          <a:xfrm>
            <a:off x="3896585" y="2286689"/>
            <a:ext cx="3528392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99592" y="-9939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Результат - дети любознательны, самостоятельны обладают желанием наблюдать и экспериментировать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9198" y="3936751"/>
            <a:ext cx="3814802" cy="286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940151" y="1916832"/>
            <a:ext cx="311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«Поможем птицам зимой»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4976" y="2592686"/>
            <a:ext cx="1628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«За жучками наблюдаем, их совсем не обижаем!»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5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036844"/>
            <a:ext cx="6984268" cy="465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7290" y="10055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Нас ждёт интересный,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 познавательный,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 творческий период,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 в котором можем успешно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 реализовать любые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Constantia" panose="02030602050306030303" pitchFamily="18" charset="0"/>
              </a:rPr>
              <a:t> образовательные области ФГОС ДО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0556"/>
            <a:ext cx="2857500" cy="2457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3821" y="5895553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2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11" t="4854" r="5861" b="7774"/>
          <a:stretch/>
        </p:blipFill>
        <p:spPr>
          <a:xfrm rot="20310262">
            <a:off x="160995" y="1951173"/>
            <a:ext cx="4104457" cy="303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4912">
            <a:off x="4232475" y="178568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7920880" cy="2304256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ts val="0"/>
              </a:spcBef>
            </a:pPr>
            <a:r>
              <a:rPr lang="ru-RU" sz="2000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2000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sz="2000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2000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sz="2000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2000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sz="2000" spc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cs typeface="Times New Roman"/>
              </a:rPr>
              <a:t>Актуальность</a:t>
            </a:r>
            <a: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+mn-ea"/>
                <a:cs typeface="Times New Roman"/>
              </a:rPr>
              <a:t/>
            </a:r>
            <a:b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+mn-ea"/>
                <a:cs typeface="Times New Roman"/>
              </a:rPr>
            </a:br>
            <a:r>
              <a:rPr lang="ru-RU" sz="20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В </a:t>
            </a:r>
            <a: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условиях глобального экологического </a:t>
            </a:r>
            <a:r>
              <a:rPr lang="ru-RU" sz="20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кризиса и разрушения духовно-нравственных </a:t>
            </a:r>
            <a: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ценностей возникла необходимость в непрерывном экологическом </a:t>
            </a:r>
            <a:r>
              <a:rPr lang="ru-RU" sz="20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образовании детей</a:t>
            </a:r>
            <a: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+mn-ea"/>
                <a:cs typeface="Times New Roman"/>
              </a:rPr>
              <a:t/>
            </a:r>
            <a:b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+mn-ea"/>
                <a:cs typeface="Times New Roman"/>
              </a:rPr>
            </a:br>
            <a:endParaRPr lang="ru-R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46830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897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64291" cy="1224136"/>
          </a:xfrm>
        </p:spPr>
        <p:txBody>
          <a:bodyPr/>
          <a:lstStyle/>
          <a:p>
            <a:r>
              <a:rPr lang="ru-RU" sz="2000" spc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Цель:</a:t>
            </a:r>
            <a:r>
              <a:rPr lang="ru-RU" sz="20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 формирование  </a:t>
            </a:r>
            <a:r>
              <a:rPr lang="ru-RU" sz="20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нового типа отношения к природе на основе воспитания экологической культуры </a:t>
            </a:r>
            <a:r>
              <a:rPr lang="ru-RU" sz="20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/>
              </a:rPr>
              <a:t>личности, через детские исследовательские проекты</a:t>
            </a:r>
            <a:endParaRPr lang="ru-RU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357298"/>
            <a:ext cx="3604196" cy="270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92" y="3985207"/>
            <a:ext cx="4255377" cy="318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214422"/>
            <a:ext cx="4200569" cy="304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0771" y="4018727"/>
            <a:ext cx="3758022" cy="281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403648" y="105273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Наблюдения в природе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3390" y="4010114"/>
            <a:ext cx="312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Наблюдение за черепахой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9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4624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nstantia" panose="02030602050306030303" pitchFamily="18" charset="0"/>
              </a:rPr>
              <a:t>Уровни развития </a:t>
            </a:r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проектной  деятельности  </a:t>
            </a:r>
            <a:r>
              <a:rPr lang="ru-RU" sz="2000" b="1" dirty="0">
                <a:solidFill>
                  <a:srgbClr val="FF0000"/>
                </a:solidFill>
                <a:latin typeface="Constantia" panose="02030602050306030303" pitchFamily="18" charset="0"/>
              </a:rPr>
              <a:t>у дошкольников</a:t>
            </a:r>
            <a:endParaRPr lang="ru-RU" sz="2000" dirty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onstantia" panose="02030602050306030303" pitchFamily="18" charset="0"/>
              </a:rPr>
              <a:t>(по </a:t>
            </a:r>
            <a:r>
              <a:rPr lang="ru-RU" sz="20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Е.Евдокимовой</a:t>
            </a:r>
            <a:r>
              <a:rPr lang="ru-RU" sz="2000" b="1" dirty="0">
                <a:solidFill>
                  <a:srgbClr val="FF0000"/>
                </a:solidFill>
                <a:latin typeface="Constantia" panose="02030602050306030303" pitchFamily="18" charset="0"/>
              </a:rPr>
              <a:t>)</a:t>
            </a:r>
            <a:endParaRPr lang="ru-RU" sz="2000" b="0" i="0" dirty="0">
              <a:solidFill>
                <a:srgbClr val="FF0000"/>
              </a:solidFill>
              <a:effectLst/>
              <a:latin typeface="Constantia" panose="02030602050306030303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187624" y="1196752"/>
            <a:ext cx="2016224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572000" y="1196752"/>
            <a:ext cx="72008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24128" y="1005814"/>
            <a:ext cx="2376264" cy="2927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07504" y="3933056"/>
            <a:ext cx="2808312" cy="16561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03848" y="4149080"/>
            <a:ext cx="2952328" cy="1884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225716" y="4020042"/>
            <a:ext cx="2885095" cy="18943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7544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Подражательно-исполнительский уровень (с 3,5-4 до 5 лет):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1900" y="4426078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Развивающий уровень проектирования (с конца 5 года жизни):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6236" y="4149080"/>
            <a:ext cx="2196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</a:rPr>
              <a:t>Творческий уровень проектирования </a:t>
            </a:r>
            <a:r>
              <a:rPr lang="ru-RU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(цель развития проектных умений)</a:t>
            </a:r>
            <a:endParaRPr lang="ru-RU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97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04" y="418020"/>
            <a:ext cx="3971933" cy="297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71600" y="233354"/>
            <a:ext cx="41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Garamond" panose="02020404030301010803" pitchFamily="18" charset="0"/>
              </a:rPr>
              <a:t>Экопроект</a:t>
            </a: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«Маленькие огородники»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191683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Garamond" panose="02020404030301010803" pitchFamily="18" charset="0"/>
              </a:rPr>
              <a:t>Экопроект</a:t>
            </a: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«Экологическая гимнастика»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0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Инновационная деятельность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4660" t="5082" r="6927" b="8517"/>
          <a:stretch/>
        </p:blipFill>
        <p:spPr>
          <a:xfrm>
            <a:off x="1835696" y="1628800"/>
            <a:ext cx="3767895" cy="303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59"/>
          <a:stretch/>
        </p:blipFill>
        <p:spPr>
          <a:xfrm>
            <a:off x="3832258" y="2802861"/>
            <a:ext cx="4227523" cy="276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9857" y="4223321"/>
            <a:ext cx="3512906" cy="263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05867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110" y="451337"/>
            <a:ext cx="4392488" cy="336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9552" y="33265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Дидактическая игра «Чье семечко»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646" y="704294"/>
            <a:ext cx="3618148" cy="271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44008" y="332656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Экспериментирование «Живые кусочки»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0404" y="3708501"/>
            <a:ext cx="3633800" cy="272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80" y="3595794"/>
            <a:ext cx="3934351" cy="295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43826" y="3339169"/>
            <a:ext cx="393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Изготовление костюмов 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0"/>
            <a:ext cx="914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Первый уровень 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развития 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проектной деятельности(совместная деятельность) </a:t>
            </a:r>
            <a:endParaRPr lang="ru-RU" sz="20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5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0593" t="4641" r="2920" b="4860"/>
          <a:stretch/>
        </p:blipFill>
        <p:spPr>
          <a:xfrm>
            <a:off x="216203" y="506274"/>
            <a:ext cx="3025643" cy="226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5205">
            <a:off x="3199711" y="657119"/>
            <a:ext cx="3653047" cy="290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0499" y="3212976"/>
            <a:ext cx="3389670" cy="503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12903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Посадка овощей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77550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Прополка лука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7843" y="3772198"/>
            <a:ext cx="3716781" cy="272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167844" y="3573016"/>
            <a:ext cx="382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Наблюдение за ростом растений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9502" y="1741330"/>
            <a:ext cx="2505374" cy="228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rot="10800000" flipV="1">
            <a:off x="7136653" y="1134036"/>
            <a:ext cx="177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Уборка урожая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/>
          <a:srcRect l="23719" t="8595" r="26811" b="12954"/>
          <a:stretch/>
        </p:blipFill>
        <p:spPr>
          <a:xfrm>
            <a:off x="6674953" y="4250956"/>
            <a:ext cx="23042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35696" y="0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Этапы проект а «Маленькие огородники»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17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591637"/>
            <a:ext cx="4517528" cy="353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Хоровод «Есть у нас огород»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Представление «Веселая </a:t>
            </a:r>
            <a:r>
              <a:rPr lang="ru-RU" sz="2000" b="1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огородия</a:t>
            </a:r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141" y="1957482"/>
            <a:ext cx="361097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35896" y="167987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Танец веселых овощей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91" t="36284" r="26510" b="29245"/>
          <a:stretch/>
        </p:blipFill>
        <p:spPr>
          <a:xfrm>
            <a:off x="2978336" y="3158310"/>
            <a:ext cx="3960440" cy="268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499699" y="2852936"/>
            <a:ext cx="33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«Заводные мы </a:t>
            </a:r>
            <a:r>
              <a:rPr lang="ru-RU" b="1" dirty="0" err="1" smtClean="0">
                <a:solidFill>
                  <a:srgbClr val="002060"/>
                </a:solidFill>
                <a:latin typeface="Garamond" panose="02020404030301010803" pitchFamily="18" charset="0"/>
              </a:rPr>
              <a:t>капустки</a:t>
            </a: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5529" y="3879632"/>
            <a:ext cx="3913502" cy="293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020272" y="350100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Вот такой огород у нас в саду растет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2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87" y="51732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509" b="14849"/>
          <a:stretch/>
        </p:blipFill>
        <p:spPr>
          <a:xfrm>
            <a:off x="2720318" y="2423701"/>
            <a:ext cx="395379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5" r="39496"/>
          <a:stretch/>
        </p:blipFill>
        <p:spPr>
          <a:xfrm>
            <a:off x="5269955" y="4519930"/>
            <a:ext cx="2808312" cy="244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3528" y="26045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Пальчиковая гимнастика «Белочки»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184482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Утренняя гимнастика «Путешествие в Африку»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4075529"/>
            <a:ext cx="3210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Гимнастика для глаз «Есть у нас огород»</a:t>
            </a:r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0"/>
            <a:ext cx="673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Экопроект</a:t>
            </a:r>
            <a:r>
              <a:rPr lang="ru-RU" sz="2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«Экологическая гимнастика»</a:t>
            </a:r>
            <a:endParaRPr lang="ru-RU" sz="2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8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2B83829-F2B3-479F-8406-B66CE293D4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TS102023626</Template>
  <TotalTime>476</TotalTime>
  <Words>365</Words>
  <Application>Microsoft Office PowerPoint</Application>
  <PresentationFormat>Экран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 дошкольное образовательное  учреждение детский сад « Светлячок»   Детские исследовательские проекты в системе экологической работы с детьми дошкольного возраста</vt:lpstr>
      <vt:lpstr>   Актуальность В условиях глобального экологического кризиса и разрушения духовно-нравственных ценностей возникла необходимость в непрерывном экологическом образовании детей </vt:lpstr>
      <vt:lpstr>Цель: формирование  нового типа отношения к природе на основе воспитания экологической культуры личности, через детские исследовательские проекты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дошкольное образовательное  учреждение детский сад « Светлячок»    Детские исследовательские проекты в системе экологической работы с детьми дошкольного возраста</dc:title>
  <dc:creator>евген кокарев</dc:creator>
  <cp:keywords/>
  <cp:lastModifiedBy>111</cp:lastModifiedBy>
  <cp:revision>53</cp:revision>
  <dcterms:created xsi:type="dcterms:W3CDTF">2016-11-07T11:35:29Z</dcterms:created>
  <dcterms:modified xsi:type="dcterms:W3CDTF">2020-02-29T20:58:46Z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TC020236269991</vt:lpwstr>
  </property>
</Properties>
</file>